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58" r:id="rId5"/>
    <p:sldId id="262" r:id="rId6"/>
    <p:sldId id="259" r:id="rId7"/>
    <p:sldId id="260" r:id="rId8"/>
    <p:sldId id="261" r:id="rId9"/>
    <p:sldId id="264" r:id="rId10"/>
    <p:sldId id="267" r:id="rId11"/>
    <p:sldId id="265" r:id="rId12"/>
    <p:sldId id="263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ko Breznik" initials="JB" lastIdx="1" clrIdx="0">
    <p:extLst>
      <p:ext uri="{19B8F6BF-5375-455C-9EA6-DF929625EA0E}">
        <p15:presenceInfo xmlns:p15="http://schemas.microsoft.com/office/powerpoint/2012/main" userId="aa8a57c304e3ce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FCB75-3D01-4655-AEB3-4A1A772CA226}" type="datetimeFigureOut">
              <a:rPr lang="sl-SI" smtClean="0"/>
              <a:t>2. 06. 2020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016C4-CBBF-42CB-A5F9-EDD86D7B94D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3F34-7C91-4DF8-A263-EFF988F9F807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6542-24B7-464E-A469-EC47158C08FE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633C-66F5-4D3E-98AA-B638272C9441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4112-A7A6-4398-9EBA-FB5F75BB99C6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B932-97DE-4551-BA8D-324EBF6983DF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ED05-CC06-412E-9C33-583B6D205B0D}" type="datetime1">
              <a:rPr lang="sl-SI" smtClean="0"/>
              <a:t>2. 06. 2020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9408-274F-498C-AA3A-0544FA4F1981}" type="datetime1">
              <a:rPr lang="sl-SI" smtClean="0"/>
              <a:t>2. 06. 2020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DD85-D2BE-4906-81A1-54DF50B1CBD8}" type="datetime1">
              <a:rPr lang="sl-SI" smtClean="0"/>
              <a:t>2. 06. 2020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0E26-6D56-45E6-A6CF-AB2A63EECDFA}" type="datetime1">
              <a:rPr lang="sl-SI" smtClean="0"/>
              <a:t>2. 06. 2020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7E3B-4FA9-4072-9B23-FE2FBEBAC4B4}" type="datetime1">
              <a:rPr lang="sl-SI" smtClean="0"/>
              <a:t>2. 06. 2020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FFFD-6DEB-4D26-86CC-CF88C8028DF4}" type="datetime1">
              <a:rPr lang="sl-SI" smtClean="0"/>
              <a:t>2. 06. 2020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08DF-74DF-4805-82A6-B36B61FA7304}" type="datetime1">
              <a:rPr lang="sl-SI" smtClean="0"/>
              <a:t>2. 06. 2020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09476-09D6-44B6-9522-91920BB4D1C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40000"/>
                <a:lumOff val="6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99643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r>
              <a:rPr lang="sl-SI" b="1" dirty="0"/>
              <a:t>VLOGA MENTORJA PRI</a:t>
            </a:r>
            <a:br>
              <a:rPr lang="sl-SI" b="1" dirty="0"/>
            </a:br>
            <a:r>
              <a:rPr lang="sl-SI" b="1" dirty="0"/>
              <a:t> </a:t>
            </a:r>
            <a:r>
              <a:rPr lang="sl-SI" sz="3600" b="1" dirty="0"/>
              <a:t>USPOSABLJANJU </a:t>
            </a:r>
            <a:br>
              <a:rPr lang="sl-SI" sz="3600" b="1" dirty="0"/>
            </a:br>
            <a:r>
              <a:rPr lang="sl-SI" sz="3600" b="1" dirty="0"/>
              <a:t> VODIJ OBRATOVANJA, STROJNIKOV IN STROJNIKOV – VOZNIKOV</a:t>
            </a:r>
            <a:br>
              <a:rPr lang="sl-SI" b="1" dirty="0"/>
            </a:br>
            <a:r>
              <a:rPr lang="sl-SI" b="1" dirty="0"/>
              <a:t> </a:t>
            </a: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C8E069E-46A7-40A4-841B-A3827E364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6800800" cy="576064"/>
          </a:xfrm>
        </p:spPr>
        <p:txBody>
          <a:bodyPr>
            <a:normAutofit/>
          </a:bodyPr>
          <a:lstStyle/>
          <a:p>
            <a:pPr algn="l"/>
            <a:r>
              <a:rPr lang="sl-SI" sz="1800" dirty="0">
                <a:solidFill>
                  <a:schemeClr val="tx1"/>
                </a:solidFill>
              </a:rPr>
              <a:t>Janko Breznik el. </a:t>
            </a:r>
            <a:r>
              <a:rPr lang="sl-SI" sz="1800" dirty="0" err="1">
                <a:solidFill>
                  <a:schemeClr val="tx1"/>
                </a:solidFill>
              </a:rPr>
              <a:t>inž</a:t>
            </a: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7ECE7C-DB6E-449C-B609-9E5A93BB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 - voznik</a:t>
            </a:r>
            <a:endParaRPr lang="sl-SI" sz="36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1CD174F-9BDD-4A9E-A4DF-DA8BB53D1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800" b="1" dirty="0"/>
              <a:t>Usposabljanje strojnikov- voznikov na napravi kjer bo potekal izpit (priprava kandidata za izpit)     40 ur</a:t>
            </a:r>
          </a:p>
          <a:p>
            <a:r>
              <a:rPr lang="sl-SI" sz="2800" dirty="0"/>
              <a:t>Pregled, popravilo ter oddaja seminarskih nalog </a:t>
            </a:r>
          </a:p>
          <a:p>
            <a:r>
              <a:rPr lang="sl-SI" sz="2800" dirty="0"/>
              <a:t>Pregled KŽ pred obratovanjem</a:t>
            </a:r>
          </a:p>
          <a:p>
            <a:r>
              <a:rPr lang="sl-SI" sz="2800" dirty="0"/>
              <a:t>Obratovanje: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Redno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Izredno </a:t>
            </a:r>
          </a:p>
          <a:p>
            <a:r>
              <a:rPr lang="sl-SI" sz="2800" dirty="0"/>
              <a:t>Zaključek obratovanja</a:t>
            </a:r>
          </a:p>
          <a:p>
            <a:r>
              <a:rPr lang="sl-SI" sz="2800" dirty="0"/>
              <a:t>Izpolnjevanje dnevnika obratovanja</a:t>
            </a:r>
          </a:p>
          <a:p>
            <a:r>
              <a:rPr lang="sl-SI" sz="2800" dirty="0"/>
              <a:t>Predelava možnih izpitnih vprašanj</a:t>
            </a:r>
          </a:p>
          <a:p>
            <a:r>
              <a:rPr lang="sl-SI" sz="2800" dirty="0"/>
              <a:t>Izpit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069BBC5-FE0F-4F32-854F-1EE7DB3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5598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 - voznik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b="1" dirty="0"/>
              <a:t>Delo kandidata pod nadzorom na napravi s potniki  40ur (minimalno)</a:t>
            </a:r>
          </a:p>
          <a:p>
            <a:r>
              <a:rPr lang="sl-SI" sz="2800" dirty="0"/>
              <a:t>Delo prevzamejo VO-ji</a:t>
            </a:r>
          </a:p>
          <a:p>
            <a:r>
              <a:rPr lang="sl-SI" sz="2800" dirty="0"/>
              <a:t>Kandidat na različnih napravah dela pod nadzorom</a:t>
            </a:r>
          </a:p>
          <a:p>
            <a:r>
              <a:rPr lang="sl-SI" sz="2800" dirty="0"/>
              <a:t>Izdaja potrdila o usposobljenosti za določeno napravo</a:t>
            </a:r>
          </a:p>
          <a:p>
            <a:endParaRPr lang="sl-SI" sz="2800" b="1" dirty="0"/>
          </a:p>
          <a:p>
            <a:endParaRPr lang="sl-SI" sz="28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11</a:t>
            </a:fld>
            <a:endParaRPr lang="sl-SI"/>
          </a:p>
        </p:txBody>
      </p:sp>
      <p:sp>
        <p:nvSpPr>
          <p:cNvPr id="5" name="Puščica: dol 4">
            <a:hlinkClick r:id="rId2" action="ppaction://hlinksldjump"/>
            <a:extLst>
              <a:ext uri="{FF2B5EF4-FFF2-40B4-BE49-F238E27FC236}">
                <a16:creationId xmlns:a16="http://schemas.microsoft.com/office/drawing/2014/main" id="{ED5E709E-C69F-4278-84F4-D8E2970CE78C}"/>
              </a:ext>
            </a:extLst>
          </p:cNvPr>
          <p:cNvSpPr/>
          <p:nvPr/>
        </p:nvSpPr>
        <p:spPr>
          <a:xfrm>
            <a:off x="8028384" y="551723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2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12</a:t>
            </a:fld>
            <a:endParaRPr lang="sl-SI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0892566A-033D-4034-9DDE-73BE6DC0A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697941"/>
              </p:ext>
            </p:extLst>
          </p:nvPr>
        </p:nvGraphicFramePr>
        <p:xfrm>
          <a:off x="467544" y="715597"/>
          <a:ext cx="835292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78">
                  <a:extLst>
                    <a:ext uri="{9D8B030D-6E8A-4147-A177-3AD203B41FA5}">
                      <a16:colId xmlns:a16="http://schemas.microsoft.com/office/drawing/2014/main" val="778858939"/>
                    </a:ext>
                  </a:extLst>
                </a:gridCol>
                <a:gridCol w="1314813">
                  <a:extLst>
                    <a:ext uri="{9D8B030D-6E8A-4147-A177-3AD203B41FA5}">
                      <a16:colId xmlns:a16="http://schemas.microsoft.com/office/drawing/2014/main" val="3330971775"/>
                    </a:ext>
                  </a:extLst>
                </a:gridCol>
                <a:gridCol w="956728">
                  <a:extLst>
                    <a:ext uri="{9D8B030D-6E8A-4147-A177-3AD203B41FA5}">
                      <a16:colId xmlns:a16="http://schemas.microsoft.com/office/drawing/2014/main" val="1017189720"/>
                    </a:ext>
                  </a:extLst>
                </a:gridCol>
                <a:gridCol w="893811">
                  <a:extLst>
                    <a:ext uri="{9D8B030D-6E8A-4147-A177-3AD203B41FA5}">
                      <a16:colId xmlns:a16="http://schemas.microsoft.com/office/drawing/2014/main" val="3011270067"/>
                    </a:ext>
                  </a:extLst>
                </a:gridCol>
                <a:gridCol w="1340715">
                  <a:extLst>
                    <a:ext uri="{9D8B030D-6E8A-4147-A177-3AD203B41FA5}">
                      <a16:colId xmlns:a16="http://schemas.microsoft.com/office/drawing/2014/main" val="636004049"/>
                    </a:ext>
                  </a:extLst>
                </a:gridCol>
                <a:gridCol w="1062552">
                  <a:extLst>
                    <a:ext uri="{9D8B030D-6E8A-4147-A177-3AD203B41FA5}">
                      <a16:colId xmlns:a16="http://schemas.microsoft.com/office/drawing/2014/main" val="2844978218"/>
                    </a:ext>
                  </a:extLst>
                </a:gridCol>
                <a:gridCol w="1023005">
                  <a:extLst>
                    <a:ext uri="{9D8B030D-6E8A-4147-A177-3AD203B41FA5}">
                      <a16:colId xmlns:a16="http://schemas.microsoft.com/office/drawing/2014/main" val="3288866471"/>
                    </a:ext>
                  </a:extLst>
                </a:gridCol>
                <a:gridCol w="830027">
                  <a:extLst>
                    <a:ext uri="{9D8B030D-6E8A-4147-A177-3AD203B41FA5}">
                      <a16:colId xmlns:a16="http://schemas.microsoft.com/office/drawing/2014/main" val="541949796"/>
                    </a:ext>
                  </a:extLst>
                </a:gridCol>
              </a:tblGrid>
              <a:tr h="216024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Uvod, seznanitev s potekom praktičnega usposabljanja                                                             30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9843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703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Sejna soba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Janko Breznik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Predavanje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7956"/>
                  </a:ext>
                </a:extLst>
              </a:tr>
            </a:tbl>
          </a:graphicData>
        </a:graphic>
      </p:graphicFrame>
      <p:graphicFrame>
        <p:nvGraphicFramePr>
          <p:cNvPr id="21" name="Tabela 21">
            <a:extLst>
              <a:ext uri="{FF2B5EF4-FFF2-40B4-BE49-F238E27FC236}">
                <a16:creationId xmlns:a16="http://schemas.microsoft.com/office/drawing/2014/main" id="{4DFB19D6-0E23-4A0A-A236-CDDF2C5A6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60025"/>
              </p:ext>
            </p:extLst>
          </p:nvPr>
        </p:nvGraphicFramePr>
        <p:xfrm>
          <a:off x="457200" y="1891719"/>
          <a:ext cx="835292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93542525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974630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5666480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1450517835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98691224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7292173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4913947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1729521912"/>
                    </a:ext>
                  </a:extLst>
                </a:gridCol>
              </a:tblGrid>
              <a:tr h="264029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Odhod na sedežnico, seznanitev z tveganji pri obratovanju (usposabljanju)                       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00712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5113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sl-SI" sz="12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Zvonko Koletnik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Predavanje,</a:t>
                      </a:r>
                    </a:p>
                    <a:p>
                      <a:r>
                        <a:rPr lang="sl-SI" sz="1200" dirty="0"/>
                        <a:t>pokazati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Kombi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Lestev, 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000" dirty="0"/>
                        <a:t>Udeleženci prinesejo svojo osebno zaščito opremo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49262"/>
                  </a:ext>
                </a:extLst>
              </a:tr>
            </a:tbl>
          </a:graphicData>
        </a:graphic>
      </p:graphicFrame>
      <p:graphicFrame>
        <p:nvGraphicFramePr>
          <p:cNvPr id="23" name="Tabela 23">
            <a:extLst>
              <a:ext uri="{FF2B5EF4-FFF2-40B4-BE49-F238E27FC236}">
                <a16:creationId xmlns:a16="http://schemas.microsoft.com/office/drawing/2014/main" id="{C001BB03-BF0A-4408-85BF-4836F5D65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7861"/>
              </p:ext>
            </p:extLst>
          </p:nvPr>
        </p:nvGraphicFramePr>
        <p:xfrm>
          <a:off x="467545" y="3646961"/>
          <a:ext cx="835292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719286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1660178342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426162815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80121025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3124016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9090575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2489743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3667707546"/>
                    </a:ext>
                  </a:extLst>
                </a:gridCol>
              </a:tblGrid>
              <a:tr h="218919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različne izvedbe vrvi, vrvna zalitja, vrvne sponke, pritisne plošče in vrvni spleti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334665"/>
                  </a:ext>
                </a:extLst>
              </a:tr>
              <a:tr h="218919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62793"/>
                  </a:ext>
                </a:extLst>
              </a:tr>
              <a:tr h="218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Adi Doberšek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Pokazati, ogled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Kombi, Nissan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000" dirty="0"/>
                        <a:t>Različni konci vrvi, vrvna zalitja, vrvne sponke in pritisne sponke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Lestev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994957"/>
                  </a:ext>
                </a:extLst>
              </a:tr>
            </a:tbl>
          </a:graphicData>
        </a:graphic>
      </p:graphicFrame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0E9E5027-8F59-4D5D-809F-D35DDB6B3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78063"/>
              </p:ext>
            </p:extLst>
          </p:nvPr>
        </p:nvGraphicFramePr>
        <p:xfrm>
          <a:off x="457200" y="240515"/>
          <a:ext cx="1080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228108033"/>
                    </a:ext>
                  </a:extLst>
                </a:gridCol>
              </a:tblGrid>
              <a:tr h="358564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1.</a:t>
                      </a:r>
                      <a:r>
                        <a:rPr lang="sl-SI" sz="1600" dirty="0"/>
                        <a:t>Dan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66853"/>
                  </a:ext>
                </a:extLst>
              </a:tr>
            </a:tbl>
          </a:graphicData>
        </a:graphic>
      </p:graphicFrame>
      <p:graphicFrame>
        <p:nvGraphicFramePr>
          <p:cNvPr id="27" name="Tabela 27">
            <a:extLst>
              <a:ext uri="{FF2B5EF4-FFF2-40B4-BE49-F238E27FC236}">
                <a16:creationId xmlns:a16="http://schemas.microsoft.com/office/drawing/2014/main" id="{C5BAC68F-D603-4692-880C-BA660C02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40302"/>
              </p:ext>
            </p:extLst>
          </p:nvPr>
        </p:nvGraphicFramePr>
        <p:xfrm>
          <a:off x="467544" y="5280635"/>
          <a:ext cx="8352928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30919382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669956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666555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750551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0898917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8865899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884863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80098333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sl-SI" dirty="0"/>
                        <a:t>Pokazati elemente pogona, strojno opremo in infrastrukturo                             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9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65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Miha </a:t>
                      </a:r>
                      <a:r>
                        <a:rPr lang="sl-SI" sz="1200" dirty="0" err="1"/>
                        <a:t>Ajster</a:t>
                      </a:r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Pokazati, ogled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Kombi, </a:t>
                      </a:r>
                      <a:r>
                        <a:rPr lang="sl-SI" sz="1200" dirty="0" err="1"/>
                        <a:t>Nisan</a:t>
                      </a:r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Lestev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600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2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13</a:t>
            </a:fld>
            <a:endParaRPr lang="sl-SI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0892566A-033D-4034-9DDE-73BE6DC0A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84285"/>
              </p:ext>
            </p:extLst>
          </p:nvPr>
        </p:nvGraphicFramePr>
        <p:xfrm>
          <a:off x="475410" y="691329"/>
          <a:ext cx="8352929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78">
                  <a:extLst>
                    <a:ext uri="{9D8B030D-6E8A-4147-A177-3AD203B41FA5}">
                      <a16:colId xmlns:a16="http://schemas.microsoft.com/office/drawing/2014/main" val="778858939"/>
                    </a:ext>
                  </a:extLst>
                </a:gridCol>
                <a:gridCol w="1004073">
                  <a:extLst>
                    <a:ext uri="{9D8B030D-6E8A-4147-A177-3AD203B41FA5}">
                      <a16:colId xmlns:a16="http://schemas.microsoft.com/office/drawing/2014/main" val="333097177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1718972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11270067"/>
                    </a:ext>
                  </a:extLst>
                </a:gridCol>
                <a:gridCol w="1629786">
                  <a:extLst>
                    <a:ext uri="{9D8B030D-6E8A-4147-A177-3AD203B41FA5}">
                      <a16:colId xmlns:a16="http://schemas.microsoft.com/office/drawing/2014/main" val="636004049"/>
                    </a:ext>
                  </a:extLst>
                </a:gridCol>
                <a:gridCol w="1062552">
                  <a:extLst>
                    <a:ext uri="{9D8B030D-6E8A-4147-A177-3AD203B41FA5}">
                      <a16:colId xmlns:a16="http://schemas.microsoft.com/office/drawing/2014/main" val="2844978218"/>
                    </a:ext>
                  </a:extLst>
                </a:gridCol>
                <a:gridCol w="1023005">
                  <a:extLst>
                    <a:ext uri="{9D8B030D-6E8A-4147-A177-3AD203B41FA5}">
                      <a16:colId xmlns:a16="http://schemas.microsoft.com/office/drawing/2014/main" val="3288866471"/>
                    </a:ext>
                  </a:extLst>
                </a:gridCol>
                <a:gridCol w="830027">
                  <a:extLst>
                    <a:ext uri="{9D8B030D-6E8A-4147-A177-3AD203B41FA5}">
                      <a16:colId xmlns:a16="http://schemas.microsoft.com/office/drawing/2014/main" val="541949796"/>
                    </a:ext>
                  </a:extLst>
                </a:gridCol>
              </a:tblGrid>
              <a:tr h="216024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elemente pogona, strojno opremo in infrastrukturo                             30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98432"/>
                  </a:ext>
                </a:extLst>
              </a:tr>
              <a:tr h="134130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703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Janko Breznik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Pokazati, ogled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Kombi, Nissan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Lestev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7956"/>
                  </a:ext>
                </a:extLst>
              </a:tr>
            </a:tbl>
          </a:graphicData>
        </a:graphic>
      </p:graphicFrame>
      <p:graphicFrame>
        <p:nvGraphicFramePr>
          <p:cNvPr id="21" name="Tabela 21">
            <a:extLst>
              <a:ext uri="{FF2B5EF4-FFF2-40B4-BE49-F238E27FC236}">
                <a16:creationId xmlns:a16="http://schemas.microsoft.com/office/drawing/2014/main" id="{4DFB19D6-0E23-4A0A-A236-CDDF2C5A6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64040"/>
              </p:ext>
            </p:extLst>
          </p:nvPr>
        </p:nvGraphicFramePr>
        <p:xfrm>
          <a:off x="482275" y="1887461"/>
          <a:ext cx="835292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935425253"/>
                    </a:ext>
                  </a:extLst>
                </a:gridCol>
                <a:gridCol w="985478">
                  <a:extLst>
                    <a:ext uri="{9D8B030D-6E8A-4147-A177-3AD203B41FA5}">
                      <a16:colId xmlns:a16="http://schemas.microsoft.com/office/drawing/2014/main" val="15974630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566648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50517835"/>
                    </a:ext>
                  </a:extLst>
                </a:gridCol>
                <a:gridCol w="1606810">
                  <a:extLst>
                    <a:ext uri="{9D8B030D-6E8A-4147-A177-3AD203B41FA5}">
                      <a16:colId xmlns:a16="http://schemas.microsoft.com/office/drawing/2014/main" val="298691224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7292173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4913947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1729521912"/>
                    </a:ext>
                  </a:extLst>
                </a:gridCol>
              </a:tblGrid>
              <a:tr h="196692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elektro opremo                                                                                           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00712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5113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Janko Breznik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Predavanje,</a:t>
                      </a:r>
                    </a:p>
                    <a:p>
                      <a:pPr algn="ctr"/>
                      <a:r>
                        <a:rPr lang="sl-SI" sz="1000" dirty="0"/>
                        <a:t>pokazati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Kombi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Lestev, osebna 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Osebna zaščit.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49262"/>
                  </a:ext>
                </a:extLst>
              </a:tr>
            </a:tbl>
          </a:graphicData>
        </a:graphic>
      </p:graphicFrame>
      <p:graphicFrame>
        <p:nvGraphicFramePr>
          <p:cNvPr id="23" name="Tabela 23">
            <a:extLst>
              <a:ext uri="{FF2B5EF4-FFF2-40B4-BE49-F238E27FC236}">
                <a16:creationId xmlns:a16="http://schemas.microsoft.com/office/drawing/2014/main" id="{C001BB03-BF0A-4408-85BF-4836F5D65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58899"/>
              </p:ext>
            </p:extLst>
          </p:nvPr>
        </p:nvGraphicFramePr>
        <p:xfrm>
          <a:off x="500043" y="3083593"/>
          <a:ext cx="8352928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719286"/>
                    </a:ext>
                  </a:extLst>
                </a:gridCol>
                <a:gridCol w="913470">
                  <a:extLst>
                    <a:ext uri="{9D8B030D-6E8A-4147-A177-3AD203B41FA5}">
                      <a16:colId xmlns:a16="http://schemas.microsoft.com/office/drawing/2014/main" val="16601783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616281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0121025"/>
                    </a:ext>
                  </a:extLst>
                </a:gridCol>
                <a:gridCol w="1606810">
                  <a:extLst>
                    <a:ext uri="{9D8B030D-6E8A-4147-A177-3AD203B41FA5}">
                      <a16:colId xmlns:a16="http://schemas.microsoft.com/office/drawing/2014/main" val="3124016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9090575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2489743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3667707546"/>
                    </a:ext>
                  </a:extLst>
                </a:gridCol>
              </a:tblGrid>
              <a:tr h="218919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različne </a:t>
                      </a:r>
                      <a:r>
                        <a:rPr lang="sl-SI" sz="1600" dirty="0" err="1"/>
                        <a:t>prižemke</a:t>
                      </a:r>
                      <a:r>
                        <a:rPr lang="sl-SI" sz="1600" dirty="0"/>
                        <a:t>                                                                                        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334665"/>
                  </a:ext>
                </a:extLst>
              </a:tr>
              <a:tr h="218919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62793"/>
                  </a:ext>
                </a:extLst>
              </a:tr>
              <a:tr h="218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Sedežnica Radvanje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Adi Doberšek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Pokazati, ogled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Kombi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Različne </a:t>
                      </a:r>
                      <a:r>
                        <a:rPr lang="sl-SI" sz="1000" dirty="0" err="1"/>
                        <a:t>prižemke</a:t>
                      </a:r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994957"/>
                  </a:ext>
                </a:extLst>
              </a:tr>
            </a:tbl>
          </a:graphicData>
        </a:graphic>
      </p:graphicFrame>
      <p:graphicFrame>
        <p:nvGraphicFramePr>
          <p:cNvPr id="27" name="Tabela 27">
            <a:extLst>
              <a:ext uri="{FF2B5EF4-FFF2-40B4-BE49-F238E27FC236}">
                <a16:creationId xmlns:a16="http://schemas.microsoft.com/office/drawing/2014/main" id="{C5BAC68F-D603-4692-880C-BA660C02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98424"/>
              </p:ext>
            </p:extLst>
          </p:nvPr>
        </p:nvGraphicFramePr>
        <p:xfrm>
          <a:off x="500043" y="4267906"/>
          <a:ext cx="8352928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309193829"/>
                    </a:ext>
                  </a:extLst>
                </a:gridCol>
                <a:gridCol w="977599">
                  <a:extLst>
                    <a:ext uri="{9D8B030D-6E8A-4147-A177-3AD203B41FA5}">
                      <a16:colId xmlns:a16="http://schemas.microsoft.com/office/drawing/2014/main" val="200669956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6665554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75055186"/>
                    </a:ext>
                  </a:extLst>
                </a:gridCol>
                <a:gridCol w="1614689">
                  <a:extLst>
                    <a:ext uri="{9D8B030D-6E8A-4147-A177-3AD203B41FA5}">
                      <a16:colId xmlns:a16="http://schemas.microsoft.com/office/drawing/2014/main" val="120898917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8865899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2884863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80098333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različna vozila žičniških naprav                                                                   30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9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65464"/>
                  </a:ext>
                </a:extLst>
              </a:tr>
              <a:tr h="2589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Različne ŽN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Zvonko Koletnik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Pokazati, ogled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Kombi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Lestev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60047"/>
                  </a:ext>
                </a:extLst>
              </a:tr>
            </a:tbl>
          </a:graphicData>
        </a:graphic>
      </p:graphicFrame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2D496D7E-8B3C-49EF-864C-CB8A3DBA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40229"/>
              </p:ext>
            </p:extLst>
          </p:nvPr>
        </p:nvGraphicFramePr>
        <p:xfrm>
          <a:off x="475410" y="222217"/>
          <a:ext cx="834206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063">
                  <a:extLst>
                    <a:ext uri="{9D8B030D-6E8A-4147-A177-3AD203B41FA5}">
                      <a16:colId xmlns:a16="http://schemas.microsoft.com/office/drawing/2014/main" val="35456900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bg1"/>
                          </a:solidFill>
                        </a:rPr>
                        <a:t>Malica</a:t>
                      </a:r>
                      <a:r>
                        <a:rPr lang="sl-SI" dirty="0">
                          <a:solidFill>
                            <a:schemeClr val="bg1"/>
                          </a:solidFill>
                        </a:rPr>
                        <a:t>                                                                   </a:t>
                      </a:r>
                      <a:r>
                        <a:rPr lang="sl-SI" sz="1600" dirty="0">
                          <a:solidFill>
                            <a:schemeClr val="bg1"/>
                          </a:solidFill>
                        </a:rPr>
                        <a:t>                                                  30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62509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0B8ECDB-F97B-49FA-9874-4176F62A0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94124"/>
              </p:ext>
            </p:extLst>
          </p:nvPr>
        </p:nvGraphicFramePr>
        <p:xfrm>
          <a:off x="500043" y="5487780"/>
          <a:ext cx="8352928" cy="102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705597745"/>
                    </a:ext>
                  </a:extLst>
                </a:gridCol>
                <a:gridCol w="977599">
                  <a:extLst>
                    <a:ext uri="{9D8B030D-6E8A-4147-A177-3AD203B41FA5}">
                      <a16:colId xmlns:a16="http://schemas.microsoft.com/office/drawing/2014/main" val="260163544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64876919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89067227"/>
                    </a:ext>
                  </a:extLst>
                </a:gridCol>
                <a:gridCol w="1614689">
                  <a:extLst>
                    <a:ext uri="{9D8B030D-6E8A-4147-A177-3AD203B41FA5}">
                      <a16:colId xmlns:a16="http://schemas.microsoft.com/office/drawing/2014/main" val="142681194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4918658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93363007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7874481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sl-SI" sz="1600" dirty="0"/>
                        <a:t>Pokazati različna vozila žičniških naprav                                                                   60 min</a:t>
                      </a:r>
                    </a:p>
                  </a:txBody>
                  <a:tcPr>
                    <a:solidFill>
                      <a:schemeClr val="accent2">
                        <a:lumMod val="5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6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LOKACIJA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PREDAVATELJ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METODA DELA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VOZILA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UČNI PRIPOMOČKI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SREDSTVA ZA DELO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ZAŠČITNA OPREMA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OPOMBE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89182"/>
                  </a:ext>
                </a:extLst>
              </a:tr>
              <a:tr h="2589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00" dirty="0"/>
                        <a:t>Sejna soba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Janko Breznik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000" dirty="0"/>
                        <a:t>Analiza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10545"/>
                  </a:ext>
                </a:extLst>
              </a:tr>
            </a:tbl>
          </a:graphicData>
        </a:graphic>
      </p:graphicFrame>
      <p:sp>
        <p:nvSpPr>
          <p:cNvPr id="15" name="Puščica: desno 14">
            <a:hlinkClick r:id="rId2" action="ppaction://hlinksldjump"/>
            <a:extLst>
              <a:ext uri="{FF2B5EF4-FFF2-40B4-BE49-F238E27FC236}">
                <a16:creationId xmlns:a16="http://schemas.microsoft.com/office/drawing/2014/main" id="{BB289213-561B-4182-A206-2FC9DC140A4C}"/>
              </a:ext>
            </a:extLst>
          </p:cNvPr>
          <p:cNvSpPr/>
          <p:nvPr/>
        </p:nvSpPr>
        <p:spPr>
          <a:xfrm rot="5400000">
            <a:off x="7367331" y="6560583"/>
            <a:ext cx="226368" cy="24100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282703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311D75-CF4E-4765-8133-CF465A4B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Vsebina seminarske naloge za strojnika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F2228C-2FC8-4EAF-92A1-4C4ED6378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sz="2400" dirty="0"/>
              <a:t>Uvod – opis lokacije in lege izbrane žičniške naprave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Opis žičniške naprave s pomočjo podsistemov ŽN </a:t>
            </a:r>
            <a:r>
              <a:rPr lang="sl-SI" sz="1800" dirty="0"/>
              <a:t>(</a:t>
            </a:r>
            <a:r>
              <a:rPr lang="sl-SI" sz="2000" dirty="0"/>
              <a:t>vrvi in vrvne zveze, pogoni in zavore, strojna oprema, vozila, elektrotehnične naprave, reševalna oprema)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Obratovanje </a:t>
            </a:r>
            <a:r>
              <a:rPr lang="sl-SI" sz="1800" dirty="0"/>
              <a:t>(delo strojnika pred, med in po obratovanju)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Vzdrževanje</a:t>
            </a:r>
            <a:r>
              <a:rPr lang="sl-SI" sz="1800" dirty="0"/>
              <a:t> (vzdrževanje, vključno z mesečnimi pregledi)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Reševanje </a:t>
            </a:r>
            <a:r>
              <a:rPr lang="sl-SI" sz="1800" dirty="0"/>
              <a:t>(reševalne naprave in vloga strojnika med reševanjem)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Tveganja pri obratovanju in izvajanju vzdrževalnih del na ŽN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Zaključek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Literatura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9F816F0-39CC-45FF-A716-D52B907F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14</a:t>
            </a:fld>
            <a:endParaRPr lang="sl-SI"/>
          </a:p>
        </p:txBody>
      </p:sp>
      <p:sp>
        <p:nvSpPr>
          <p:cNvPr id="5" name="Puščica: desno 4">
            <a:hlinkClick r:id="rId2" action="ppaction://hlinksldjump"/>
            <a:extLst>
              <a:ext uri="{FF2B5EF4-FFF2-40B4-BE49-F238E27FC236}">
                <a16:creationId xmlns:a16="http://schemas.microsoft.com/office/drawing/2014/main" id="{25DA3F22-C47C-4D5E-9C2E-4FBDBECD634A}"/>
              </a:ext>
            </a:extLst>
          </p:cNvPr>
          <p:cNvSpPr/>
          <p:nvPr/>
        </p:nvSpPr>
        <p:spPr>
          <a:xfrm rot="5400000">
            <a:off x="7848364" y="5791207"/>
            <a:ext cx="324036" cy="25202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561434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293D6D-86E7-47A5-A60D-DE607330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Vsebina seminarske naloge za strojnika - voznika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666FAE5-7FEC-4426-BCEE-B4A98F24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dirty="0"/>
              <a:t>Uvod – opis lokacije in lege izbrane žičniške naprave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Opis žičniške naprave s pomočjo podsistemov ŽN </a:t>
            </a:r>
            <a:r>
              <a:rPr lang="sl-SI" sz="2400" dirty="0"/>
              <a:t>(</a:t>
            </a:r>
            <a:r>
              <a:rPr lang="sl-SI" sz="2800" dirty="0"/>
              <a:t>vrvi in vrvne zveze, pogoni in zavore, strojna oprema, vozila, elektrotehnične naprave, reševalna oprema)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Obratovanje </a:t>
            </a:r>
            <a:r>
              <a:rPr lang="sl-SI" sz="2400" dirty="0"/>
              <a:t>(delo strojnika pred, med in po obratovanju)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Strokovna tema</a:t>
            </a:r>
            <a:endParaRPr lang="sl-SI" sz="2400" dirty="0"/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Zaključek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/>
              <a:t>Literatura</a:t>
            </a: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D939E8C-C447-470B-B0E7-104657D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15</a:t>
            </a:fld>
            <a:endParaRPr lang="sl-SI"/>
          </a:p>
        </p:txBody>
      </p:sp>
      <p:sp>
        <p:nvSpPr>
          <p:cNvPr id="5" name="Puščica: desno 4">
            <a:hlinkClick r:id="rId2" action="ppaction://hlinksldjump"/>
            <a:extLst>
              <a:ext uri="{FF2B5EF4-FFF2-40B4-BE49-F238E27FC236}">
                <a16:creationId xmlns:a16="http://schemas.microsoft.com/office/drawing/2014/main" id="{1128B903-D27B-4FAE-8A93-F12752828273}"/>
              </a:ext>
            </a:extLst>
          </p:cNvPr>
          <p:cNvSpPr/>
          <p:nvPr/>
        </p:nvSpPr>
        <p:spPr>
          <a:xfrm rot="5400000">
            <a:off x="7272300" y="5337212"/>
            <a:ext cx="360040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960254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78895B66-F387-412E-8C48-BE7D92FD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/>
              <a:t>Zaključek </a:t>
            </a:r>
            <a:endParaRPr lang="sl-SI" sz="3600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55C6DB6-5BCD-4E38-9579-B59B999E3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400" b="1" dirty="0"/>
              <a:t>Naloga in interes mentorja (kakor tudi združenja) je, da so kandidati po usposabljanju maksimalno usposobljeni (v okviru svojih zmožnosti) za varno in učinkovito delo na žičniških napravah.</a:t>
            </a:r>
          </a:p>
          <a:p>
            <a:pPr marL="0" indent="0">
              <a:buNone/>
            </a:pPr>
            <a:endParaRPr lang="sl-SI" sz="3400" b="1" dirty="0"/>
          </a:p>
          <a:p>
            <a:pPr marL="0" indent="0">
              <a:buNone/>
            </a:pPr>
            <a:r>
              <a:rPr lang="sl-SI" sz="3400" b="1" dirty="0"/>
              <a:t>Dobro usposobljeni kandidati so odraz sposobnosti mentorjev, združenja žičničarjev in sistema usposabljanje žičničarjev – torej  tudi vseh nas tukaj.</a:t>
            </a:r>
          </a:p>
          <a:p>
            <a:pPr marL="0" indent="0">
              <a:buNone/>
            </a:pPr>
            <a:endParaRPr lang="sl-SI" sz="3400" b="1" dirty="0"/>
          </a:p>
          <a:p>
            <a:pPr marL="0" indent="0">
              <a:buNone/>
            </a:pPr>
            <a:r>
              <a:rPr lang="sl-SI" sz="3400" b="1" dirty="0"/>
              <a:t>Vsak veliki center bi moral imeti vsaj enega mentorja, ki bi lahko usposabljal kadre za obratovanje ŽN. </a:t>
            </a:r>
          </a:p>
          <a:p>
            <a:pPr marL="0" indent="0">
              <a:buNone/>
            </a:pPr>
            <a:endParaRPr lang="sl-SI" sz="3400" b="1" dirty="0"/>
          </a:p>
          <a:p>
            <a:pPr marL="0" indent="0">
              <a:buNone/>
            </a:pPr>
            <a:r>
              <a:rPr lang="sl-SI" sz="3400" b="1" dirty="0"/>
              <a:t>Hvala lepa!</a:t>
            </a:r>
          </a:p>
          <a:p>
            <a:endParaRPr lang="sl-SI" dirty="0"/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8E521E12-1DAE-49F4-91A4-8FAF442D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9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b="1" dirty="0"/>
            </a:br>
            <a:r>
              <a:rPr lang="sl-SI" sz="3600" b="1" dirty="0"/>
              <a:t>Izstopno znanje kandidatov po usposabljanju: </a:t>
            </a:r>
            <a:br>
              <a:rPr lang="sl-SI" dirty="0"/>
            </a:br>
            <a:br>
              <a:rPr lang="sl-SI" sz="1800" dirty="0"/>
            </a:br>
            <a:r>
              <a:rPr lang="sl-SI" sz="1800" dirty="0"/>
              <a:t> </a:t>
            </a:r>
            <a:br>
              <a:rPr lang="sl-SI" sz="1800" dirty="0"/>
            </a:b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3754760" cy="3921299"/>
          </a:xfrm>
        </p:spPr>
        <p:txBody>
          <a:bodyPr anchor="t">
            <a:normAutofit fontScale="92500" lnSpcReduction="20000"/>
          </a:bodyPr>
          <a:lstStyle/>
          <a:p>
            <a:pPr>
              <a:buNone/>
            </a:pPr>
            <a:r>
              <a:rPr lang="sl-SI" b="1" u="sng" dirty="0"/>
              <a:t>Strojnik:</a:t>
            </a:r>
          </a:p>
          <a:p>
            <a:pPr marL="0" indent="0">
              <a:buNone/>
            </a:pPr>
            <a:r>
              <a:rPr lang="sl-SI" dirty="0"/>
              <a:t>Upravljanje z vsemi napravami v okviru imenovanja (vlečnice, krožne žičnice, nihalke, vzpenjača)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Vzdrževanje in pregledi do mesečnega pregleda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half" idx="2"/>
          </p:nvPr>
        </p:nvSpPr>
        <p:spPr>
          <a:xfrm>
            <a:off x="4601593" y="1839148"/>
            <a:ext cx="4042792" cy="3921299"/>
          </a:xfrm>
        </p:spPr>
        <p:txBody>
          <a:bodyPr anchor="t">
            <a:normAutofit fontScale="92500" lnSpcReduction="20000"/>
          </a:bodyPr>
          <a:lstStyle/>
          <a:p>
            <a:pPr>
              <a:buNone/>
            </a:pPr>
            <a:r>
              <a:rPr lang="sl-SI" b="1" u="sng" dirty="0"/>
              <a:t>Strojnik - voznik: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Upravljanje z vsemi napravami v okviru imenovanja (vlečnice,  krožne žičnice)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u="sng" dirty="0"/>
              <a:t>Vodja obratovanja:</a:t>
            </a:r>
          </a:p>
          <a:p>
            <a:pPr marL="0" indent="0">
              <a:buNone/>
            </a:pPr>
            <a:r>
              <a:rPr lang="sl-SI" dirty="0"/>
              <a:t>Samostojno vodenje žičniških naprav</a:t>
            </a:r>
            <a:br>
              <a:rPr lang="sl-SI" dirty="0"/>
            </a:b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E8C03E-F9D5-4E7D-9429-C829DD40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Kdo je lahko mentor?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48363F-0683-4B99-9A90-5C94739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Mentor je vodja obratovanja:</a:t>
            </a:r>
          </a:p>
          <a:p>
            <a:r>
              <a:rPr lang="sl-SI" dirty="0"/>
              <a:t> z veliko znanja o ŽN in na splošno o žičničarstvu ter volje (sposobnosti) za podajanje znanja drugim,</a:t>
            </a:r>
          </a:p>
          <a:p>
            <a:r>
              <a:rPr lang="sl-SI" dirty="0"/>
              <a:t>z opravljenim pedagoško - andragoškim usposabljanjem, </a:t>
            </a:r>
          </a:p>
          <a:p>
            <a:r>
              <a:rPr lang="sl-SI" dirty="0"/>
              <a:t>s sposobnostjo kritične presoje o sposobnosti kandidatov, ki jih usposablja, </a:t>
            </a:r>
          </a:p>
          <a:p>
            <a:r>
              <a:rPr lang="sl-SI" dirty="0"/>
              <a:t>s spoštovanjem sebe in svojega podpisa,</a:t>
            </a:r>
          </a:p>
          <a:p>
            <a:r>
              <a:rPr lang="sl-SI" dirty="0"/>
              <a:t>z hotenjem (imperativom), da maksimalno usposobi kandidate in s tem tudi skrbi za maksimalno varnost ŽN,</a:t>
            </a:r>
          </a:p>
          <a:p>
            <a:r>
              <a:rPr lang="sl-SI" dirty="0"/>
              <a:t>ki se nenehno izobražuje in svojim delovanjem prispeva k razvoju usposabljanja in stroke v žičničarstvu, </a:t>
            </a:r>
          </a:p>
          <a:p>
            <a:r>
              <a:rPr lang="sl-SI" dirty="0"/>
              <a:t>ki je zaposlen oziroma pogodbeno dela pri </a:t>
            </a:r>
            <a:r>
              <a:rPr lang="sl-SI"/>
              <a:t>žičničarskem podjetju.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B28694-ABAD-41E8-9673-0088ABFD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4862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b="1" dirty="0"/>
              <a:t>Naloge mentorja pri usposabljanju osebja</a:t>
            </a:r>
            <a:br>
              <a:rPr lang="sl-SI" dirty="0"/>
            </a:br>
            <a:endParaRPr lang="sl-SI" dirty="0"/>
          </a:p>
        </p:txBody>
      </p:sp>
      <p:sp>
        <p:nvSpPr>
          <p:cNvPr id="12" name="Ograda vsebine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l-SI" b="1" u="sng" dirty="0"/>
              <a:t>Strojnik:</a:t>
            </a:r>
            <a:endParaRPr lang="sl-SI" dirty="0"/>
          </a:p>
          <a:p>
            <a:pPr lvl="0"/>
            <a:r>
              <a:rPr lang="sl-SI" dirty="0"/>
              <a:t>Usposabljanje strojnikov – praktični del</a:t>
            </a:r>
          </a:p>
          <a:p>
            <a:pPr lvl="0"/>
            <a:r>
              <a:rPr lang="sl-SI" dirty="0"/>
              <a:t>Pomoč pri seminarski nalogi</a:t>
            </a:r>
          </a:p>
          <a:p>
            <a:pPr lvl="0"/>
            <a:r>
              <a:rPr lang="sl-SI" dirty="0"/>
              <a:t>Priprava kandidata za teoretičen izpit</a:t>
            </a:r>
          </a:p>
          <a:p>
            <a:pPr>
              <a:buNone/>
            </a:pPr>
            <a:r>
              <a:rPr lang="sl-SI" b="1" u="sng" dirty="0"/>
              <a:t>Strojnik - voznik:</a:t>
            </a:r>
            <a:endParaRPr lang="sl-SI" dirty="0"/>
          </a:p>
          <a:p>
            <a:pPr lvl="0"/>
            <a:r>
              <a:rPr lang="sl-SI" dirty="0"/>
              <a:t>Usposabljanje strojnikov – voznikov na napravah (teoretično in praktično)</a:t>
            </a:r>
          </a:p>
          <a:p>
            <a:pPr lvl="0"/>
            <a:r>
              <a:rPr lang="sl-SI" dirty="0"/>
              <a:t>Usposabljanje strojnikov- voznikov na napravi kjer bo potekal izpit (priprava kandidata za izpit)</a:t>
            </a:r>
          </a:p>
          <a:p>
            <a:pPr lvl="0"/>
            <a:r>
              <a:rPr lang="sl-SI" dirty="0"/>
              <a:t>Delo kandidata pod nadzorom na napravi s potniki</a:t>
            </a:r>
          </a:p>
          <a:p>
            <a:pPr lvl="0"/>
            <a:endParaRPr lang="sl-SI" dirty="0"/>
          </a:p>
          <a:p>
            <a:endParaRPr lang="sl-SI" dirty="0"/>
          </a:p>
        </p:txBody>
      </p:sp>
      <p:sp>
        <p:nvSpPr>
          <p:cNvPr id="14" name="Ograda številke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4</a:t>
            </a:fld>
            <a:endParaRPr lang="sl-SI"/>
          </a:p>
        </p:txBody>
      </p:sp>
      <p:sp>
        <p:nvSpPr>
          <p:cNvPr id="13" name="Ograda vsebine 12"/>
          <p:cNvSpPr>
            <a:spLocks noGrp="1"/>
          </p:cNvSpPr>
          <p:nvPr>
            <p:ph sz="half" idx="4294967295"/>
          </p:nvPr>
        </p:nvSpPr>
        <p:spPr>
          <a:xfrm flipH="1">
            <a:off x="9144000" y="5877272"/>
            <a:ext cx="180528" cy="24889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pPr>
              <a:buNone/>
            </a:pPr>
            <a:endParaRPr lang="sl-SI" b="1" u="sng" dirty="0"/>
          </a:p>
          <a:p>
            <a:endParaRPr lang="sl-SI" dirty="0"/>
          </a:p>
        </p:txBody>
      </p:sp>
      <p:sp>
        <p:nvSpPr>
          <p:cNvPr id="9" name="Puščica: desno 8">
            <a:hlinkClick r:id="rId2" action="ppaction://hlinksldjump"/>
            <a:extLst>
              <a:ext uri="{FF2B5EF4-FFF2-40B4-BE49-F238E27FC236}">
                <a16:creationId xmlns:a16="http://schemas.microsoft.com/office/drawing/2014/main" id="{E5966548-1344-4CFE-8B3F-BB2B565A33D1}"/>
              </a:ext>
            </a:extLst>
          </p:cNvPr>
          <p:cNvSpPr/>
          <p:nvPr/>
        </p:nvSpPr>
        <p:spPr>
          <a:xfrm>
            <a:off x="8457729" y="2996952"/>
            <a:ext cx="168182" cy="15615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uščica: desno 14">
            <a:hlinkClick r:id="rId3" action="ppaction://hlinksldjump"/>
            <a:extLst>
              <a:ext uri="{FF2B5EF4-FFF2-40B4-BE49-F238E27FC236}">
                <a16:creationId xmlns:a16="http://schemas.microsoft.com/office/drawing/2014/main" id="{A5CBFFEF-4A15-4B15-8E0C-52C197C790C5}"/>
              </a:ext>
            </a:extLst>
          </p:cNvPr>
          <p:cNvSpPr/>
          <p:nvPr/>
        </p:nvSpPr>
        <p:spPr>
          <a:xfrm>
            <a:off x="8471089" y="5732380"/>
            <a:ext cx="168182" cy="15615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C5C92007-DD03-44D0-B5B6-9E607EC0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/>
              <a:t>Naloge mentorja pri usposabljanju osebja</a:t>
            </a:r>
            <a:endParaRPr lang="sl-SI" sz="3600" dirty="0"/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5AB39636-A49C-42D1-83D9-9C391EC03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u="sng" dirty="0"/>
              <a:t>Vodja</a:t>
            </a:r>
            <a:r>
              <a:rPr lang="sl-SI" sz="2700" b="1" u="sng" dirty="0"/>
              <a:t> obratovanja</a:t>
            </a:r>
            <a:endParaRPr lang="sl-SI" sz="2700" dirty="0"/>
          </a:p>
          <a:p>
            <a:r>
              <a:rPr lang="sl-SI" dirty="0"/>
              <a:t>Skupaj s kandidatom predebatirata vsebino seminarske naloge</a:t>
            </a:r>
          </a:p>
          <a:p>
            <a:r>
              <a:rPr lang="sl-SI" dirty="0"/>
              <a:t>Pregleda seminarsko nalogo in poda svoje morebitne pripombe</a:t>
            </a:r>
          </a:p>
          <a:p>
            <a:r>
              <a:rPr lang="sl-SI" dirty="0"/>
              <a:t>Skupaj z ostalimi VO pomaga kandidatu pri reševanju vprašanj za izpit in ga praktično šola za VO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5</a:t>
            </a:fld>
            <a:endParaRPr lang="sl-SI"/>
          </a:p>
        </p:txBody>
      </p:sp>
      <p:sp>
        <p:nvSpPr>
          <p:cNvPr id="2" name="Puščica: dol 1">
            <a:hlinkClick r:id="rId2" action="ppaction://hlinksldjump"/>
            <a:extLst>
              <a:ext uri="{FF2B5EF4-FFF2-40B4-BE49-F238E27FC236}">
                <a16:creationId xmlns:a16="http://schemas.microsoft.com/office/drawing/2014/main" id="{2275AF27-3637-4E5E-83D1-8E9BF960D4E9}"/>
              </a:ext>
            </a:extLst>
          </p:cNvPr>
          <p:cNvSpPr/>
          <p:nvPr/>
        </p:nvSpPr>
        <p:spPr>
          <a:xfrm>
            <a:off x="8028384" y="6021289"/>
            <a:ext cx="216024" cy="335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l-SI" sz="4000" b="1" dirty="0"/>
            </a:br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</a:t>
            </a:r>
            <a:br>
              <a:rPr lang="sl-SI" dirty="0"/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sl-SI" sz="2800" b="1" i="1" dirty="0"/>
              <a:t>Usposabljanje strojnikov – praktični del</a:t>
            </a:r>
          </a:p>
          <a:p>
            <a:r>
              <a:rPr lang="sl-SI" sz="2800" dirty="0"/>
              <a:t>Določi naprave na katerih se bo upravljalo usposabljanje</a:t>
            </a:r>
          </a:p>
          <a:p>
            <a:r>
              <a:rPr lang="sl-SI" sz="2800" dirty="0"/>
              <a:t>Izbere učna sredstva (konce vrvi, </a:t>
            </a:r>
            <a:r>
              <a:rPr lang="sl-SI" sz="2800" dirty="0" err="1"/>
              <a:t>prižemke</a:t>
            </a:r>
            <a:r>
              <a:rPr lang="sl-SI" sz="2800" dirty="0"/>
              <a:t>,…)</a:t>
            </a:r>
          </a:p>
          <a:p>
            <a:r>
              <a:rPr lang="sl-SI" sz="2800" dirty="0"/>
              <a:t>Določi pomočnike za usposabljanje (VO-je, različni vodje,…)</a:t>
            </a:r>
          </a:p>
          <a:p>
            <a:r>
              <a:rPr lang="sl-SI" sz="2800" dirty="0"/>
              <a:t>Planira ukrepe z varnosti pri delu</a:t>
            </a:r>
          </a:p>
          <a:p>
            <a:r>
              <a:rPr lang="sl-SI" sz="2800" dirty="0"/>
              <a:t>Izdela terminski plan usposabljanja</a:t>
            </a:r>
          </a:p>
          <a:p>
            <a:r>
              <a:rPr lang="sl-SI" sz="2800" dirty="0"/>
              <a:t>Razdeli dnevnike praktičnega usposabljanja in da navodila za vodenje in izpolnjevanje dnevnikov</a:t>
            </a:r>
          </a:p>
          <a:p>
            <a:r>
              <a:rPr lang="sl-SI" sz="2800" dirty="0"/>
              <a:t>Izvede praktično usposabljanje (obratovanje, vzdrževanje)</a:t>
            </a:r>
          </a:p>
          <a:p>
            <a:r>
              <a:rPr lang="sl-SI" sz="2800" dirty="0"/>
              <a:t>Pregleda dnevnike praktičnega dela</a:t>
            </a:r>
          </a:p>
          <a:p>
            <a:endParaRPr lang="sl-SI" sz="2800" dirty="0"/>
          </a:p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6</a:t>
            </a:fld>
            <a:endParaRPr lang="sl-SI" dirty="0"/>
          </a:p>
        </p:txBody>
      </p:sp>
      <p:sp>
        <p:nvSpPr>
          <p:cNvPr id="3" name="Puščica: desno 2">
            <a:hlinkClick r:id="rId2" action="ppaction://hlinksldjump"/>
            <a:extLst>
              <a:ext uri="{FF2B5EF4-FFF2-40B4-BE49-F238E27FC236}">
                <a16:creationId xmlns:a16="http://schemas.microsoft.com/office/drawing/2014/main" id="{69A7B0DE-610B-43E8-912C-03FA1A744627}"/>
              </a:ext>
            </a:extLst>
          </p:cNvPr>
          <p:cNvSpPr/>
          <p:nvPr/>
        </p:nvSpPr>
        <p:spPr>
          <a:xfrm>
            <a:off x="5436096" y="3791173"/>
            <a:ext cx="216024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l-SI" sz="3300" b="1" i="1" dirty="0"/>
              <a:t>Pomoč pri seminarski nalogi</a:t>
            </a:r>
          </a:p>
          <a:p>
            <a:r>
              <a:rPr lang="sl-SI" sz="2800" dirty="0"/>
              <a:t>Določitev žičniške naprave za seminarsko nalogo</a:t>
            </a:r>
          </a:p>
          <a:p>
            <a:r>
              <a:rPr lang="sl-SI" sz="2800" dirty="0"/>
              <a:t>Določitev strukture in vsebine seminarske naloge po navodilu izvajalca usposabljanja </a:t>
            </a:r>
          </a:p>
          <a:p>
            <a:r>
              <a:rPr lang="sl-SI" sz="2800" dirty="0"/>
              <a:t>Skupni pregled podsistemov  na napravi</a:t>
            </a:r>
          </a:p>
          <a:p>
            <a:r>
              <a:rPr lang="sl-SI" sz="2800" dirty="0"/>
              <a:t>Skupni pregled obratovalnega predpisa</a:t>
            </a:r>
          </a:p>
          <a:p>
            <a:r>
              <a:rPr lang="sl-SI" sz="2800" dirty="0"/>
              <a:t>Prvi pregled seminarske naloge – debata z vsebinskimi popravki</a:t>
            </a:r>
          </a:p>
          <a:p>
            <a:r>
              <a:rPr lang="sl-SI" sz="2800" dirty="0"/>
              <a:t>Drugi pregled seminarske, kontrola če je naloga narejena v skladu z navodili </a:t>
            </a:r>
          </a:p>
          <a:p>
            <a:r>
              <a:rPr lang="sl-SI" sz="2800" dirty="0"/>
              <a:t>Oddaja seminarske naloge</a:t>
            </a:r>
          </a:p>
          <a:p>
            <a:r>
              <a:rPr lang="sl-SI" sz="2800" b="1" dirty="0"/>
              <a:t>Mentor je sopodpisnik seminarske naloge</a:t>
            </a:r>
          </a:p>
          <a:p>
            <a:endParaRPr lang="sl-SI" sz="2800" dirty="0"/>
          </a:p>
          <a:p>
            <a:endParaRPr lang="sl-SI" sz="2800" dirty="0"/>
          </a:p>
          <a:p>
            <a:endParaRPr lang="sl-SI" sz="28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7</a:t>
            </a:fld>
            <a:endParaRPr lang="sl-SI" dirty="0"/>
          </a:p>
        </p:txBody>
      </p:sp>
      <p:sp>
        <p:nvSpPr>
          <p:cNvPr id="5" name="Puščica: desno 4">
            <a:hlinkClick r:id="rId2" action="ppaction://hlinksldjump"/>
            <a:extLst>
              <a:ext uri="{FF2B5EF4-FFF2-40B4-BE49-F238E27FC236}">
                <a16:creationId xmlns:a16="http://schemas.microsoft.com/office/drawing/2014/main" id="{EBC02074-2912-4C67-B95D-4F125B3AE916}"/>
              </a:ext>
            </a:extLst>
          </p:cNvPr>
          <p:cNvSpPr/>
          <p:nvPr/>
        </p:nvSpPr>
        <p:spPr>
          <a:xfrm>
            <a:off x="7884368" y="2708920"/>
            <a:ext cx="288032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sl-SI" b="1" i="1" dirty="0"/>
              <a:t>Priprava kandidata za teoretičen izpit</a:t>
            </a:r>
          </a:p>
          <a:p>
            <a:pPr marL="0" indent="0">
              <a:buNone/>
            </a:pPr>
            <a:r>
              <a:rPr lang="sl-SI" sz="2800" dirty="0"/>
              <a:t>Naloga mentorja je, da kandidata pripravi za opravljanje izpita in mu nudi vso pomoč pri usposabljanju </a:t>
            </a:r>
            <a:endParaRPr lang="sl-SI" sz="2800" b="1" i="1" dirty="0"/>
          </a:p>
          <a:p>
            <a:r>
              <a:rPr lang="sl-SI" sz="2800" dirty="0"/>
              <a:t>Skupni pregled vprašanj – debata</a:t>
            </a:r>
          </a:p>
          <a:p>
            <a:r>
              <a:rPr lang="sl-SI" sz="2800" dirty="0"/>
              <a:t>Pomoč pri vprašanjih, ki niso razumljiva ali kandidat ne zna odgovoriti nanje</a:t>
            </a:r>
          </a:p>
          <a:p>
            <a:r>
              <a:rPr lang="sl-SI" sz="2800" dirty="0"/>
              <a:t>Vzpodbuda za učenje</a:t>
            </a:r>
          </a:p>
          <a:p>
            <a:r>
              <a:rPr lang="sl-SI" sz="2800" dirty="0"/>
              <a:t>Mentor kandidatu zagotovi tudi kakšen prosti dan za pripravo na izpit</a:t>
            </a:r>
          </a:p>
          <a:p>
            <a:endParaRPr lang="sl-SI" sz="2800" dirty="0"/>
          </a:p>
          <a:p>
            <a:endParaRPr lang="sl-SI" sz="2800" dirty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8</a:t>
            </a:fld>
            <a:endParaRPr lang="sl-SI"/>
          </a:p>
        </p:txBody>
      </p:sp>
      <p:sp>
        <p:nvSpPr>
          <p:cNvPr id="5" name="Puščica: dol 4">
            <a:hlinkClick r:id="rId2" action="ppaction://hlinksldjump"/>
            <a:extLst>
              <a:ext uri="{FF2B5EF4-FFF2-40B4-BE49-F238E27FC236}">
                <a16:creationId xmlns:a16="http://schemas.microsoft.com/office/drawing/2014/main" id="{EEE1AA6F-5520-43AA-8E8F-691B55999BD5}"/>
              </a:ext>
            </a:extLst>
          </p:cNvPr>
          <p:cNvSpPr/>
          <p:nvPr/>
        </p:nvSpPr>
        <p:spPr>
          <a:xfrm>
            <a:off x="8100392" y="5661248"/>
            <a:ext cx="216024" cy="28803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b="1" dirty="0"/>
              <a:t>Vloga mentorja pri usposabljanju osebja</a:t>
            </a:r>
            <a:br>
              <a:rPr lang="sl-SI" sz="3600" dirty="0"/>
            </a:br>
            <a:r>
              <a:rPr lang="sl-SI" sz="3600" b="1" u="sng" dirty="0"/>
              <a:t>Strojnik - voznik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l-SI" sz="2800" b="1" i="1" dirty="0"/>
              <a:t>Usposabljanje strojnikov  – voznikov na napravah (teoretično in praktično)   32 ur:</a:t>
            </a:r>
          </a:p>
          <a:p>
            <a:r>
              <a:rPr lang="sl-SI" sz="2800" dirty="0"/>
              <a:t>Izdela terminski plan usposabljanja</a:t>
            </a:r>
          </a:p>
          <a:p>
            <a:r>
              <a:rPr lang="sl-SI" sz="2800" dirty="0"/>
              <a:t>Določi naprave na katerih se bo upravljalo usposabljanje</a:t>
            </a:r>
          </a:p>
          <a:p>
            <a:r>
              <a:rPr lang="sl-SI" sz="2800" dirty="0"/>
              <a:t>Izbere učna sredstva (konce vrvi, </a:t>
            </a:r>
            <a:r>
              <a:rPr lang="sl-SI" sz="2800" dirty="0" err="1"/>
              <a:t>prižemke</a:t>
            </a:r>
            <a:r>
              <a:rPr lang="sl-SI" sz="2800" dirty="0"/>
              <a:t>,…)</a:t>
            </a:r>
          </a:p>
          <a:p>
            <a:r>
              <a:rPr lang="sl-SI" sz="2800" dirty="0"/>
              <a:t>Določi pomočnike za usposabljanje (VO-je)</a:t>
            </a:r>
          </a:p>
          <a:p>
            <a:r>
              <a:rPr lang="sl-SI" sz="2800" dirty="0"/>
              <a:t>Poskrbi za varnost pri delu</a:t>
            </a:r>
          </a:p>
          <a:p>
            <a:r>
              <a:rPr lang="sl-SI" sz="2800" dirty="0"/>
              <a:t>Izvede usposabljanje</a:t>
            </a:r>
          </a:p>
          <a:p>
            <a:r>
              <a:rPr lang="sl-SI" sz="2800" dirty="0"/>
              <a:t>Določi seminarske naloge</a:t>
            </a:r>
          </a:p>
          <a:p>
            <a:r>
              <a:rPr lang="sl-SI" sz="2800" dirty="0"/>
              <a:t>Izpit za strežnika</a:t>
            </a:r>
          </a:p>
          <a:p>
            <a:pPr marL="0" indent="0">
              <a:buNone/>
            </a:pPr>
            <a:endParaRPr lang="sl-SI" sz="2800" b="1" i="1" dirty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9476-09D6-44B6-9522-91920BB4D1CB}" type="slidenum">
              <a:rPr lang="sl-SI" smtClean="0"/>
              <a:t>9</a:t>
            </a:fld>
            <a:endParaRPr lang="sl-SI" dirty="0"/>
          </a:p>
        </p:txBody>
      </p:sp>
      <p:sp>
        <p:nvSpPr>
          <p:cNvPr id="5" name="Puščica: desno 4">
            <a:hlinkClick r:id="rId2" action="ppaction://hlinksldjump"/>
            <a:extLst>
              <a:ext uri="{FF2B5EF4-FFF2-40B4-BE49-F238E27FC236}">
                <a16:creationId xmlns:a16="http://schemas.microsoft.com/office/drawing/2014/main" id="{816DC623-F340-4EB4-9AE5-D0493A885C57}"/>
              </a:ext>
            </a:extLst>
          </p:cNvPr>
          <p:cNvSpPr/>
          <p:nvPr/>
        </p:nvSpPr>
        <p:spPr>
          <a:xfrm>
            <a:off x="7020272" y="5301208"/>
            <a:ext cx="288032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1995</TotalTime>
  <Words>1220</Words>
  <Application>Microsoft Office PowerPoint</Application>
  <PresentationFormat>Diaprojekcija na zaslonu (4:3)</PresentationFormat>
  <Paragraphs>272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Officeova tema</vt:lpstr>
      <vt:lpstr>      VLOGA MENTORJA PRI  USPOSABLJANJU   VODIJ OBRATOVANJA, STROJNIKOV IN STROJNIKOV – VOZNIKOV        </vt:lpstr>
      <vt:lpstr>  Izstopno znanje kandidatov po usposabljanju:     </vt:lpstr>
      <vt:lpstr>Kdo je lahko mentor?</vt:lpstr>
      <vt:lpstr>Naloge mentorja pri usposabljanju osebja </vt:lpstr>
      <vt:lpstr>Naloge mentorja pri usposabljanju osebja</vt:lpstr>
      <vt:lpstr> Vloga mentorja pri usposabljanju osebja Strojnik </vt:lpstr>
      <vt:lpstr>Vloga mentorja pri usposabljanju osebja Strojnik</vt:lpstr>
      <vt:lpstr>Vloga mentorja pri usposabljanju osebja Strojnik</vt:lpstr>
      <vt:lpstr>Vloga mentorja pri usposabljanju osebja Strojnik - voznik</vt:lpstr>
      <vt:lpstr>Vloga mentorja pri usposabljanju osebja Strojnik - voznik</vt:lpstr>
      <vt:lpstr>Vloga mentorja pri usposabljanju osebja Strojnik - voznik</vt:lpstr>
      <vt:lpstr>PowerPointova predstavitev</vt:lpstr>
      <vt:lpstr>PowerPointova predstavitev</vt:lpstr>
      <vt:lpstr>Vsebina seminarske naloge za strojnika </vt:lpstr>
      <vt:lpstr>Vsebina seminarske naloge za strojnika - voznika </vt:lpstr>
      <vt:lpstr>Zaključek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USPOSABLJANJE NOVIH STROJNIKOV IN STROJNIKOV – VOZNIKOV</dc:title>
  <dc:creator>breznik</dc:creator>
  <cp:lastModifiedBy>Janko Breznik</cp:lastModifiedBy>
  <cp:revision>155</cp:revision>
  <dcterms:created xsi:type="dcterms:W3CDTF">2020-01-31T13:12:17Z</dcterms:created>
  <dcterms:modified xsi:type="dcterms:W3CDTF">2020-06-02T17:49:00Z</dcterms:modified>
</cp:coreProperties>
</file>